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7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7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37CC7-973E-4506-ABA5-587B77DF1EF7}" type="datetimeFigureOut">
              <a:rPr lang="nl-NL" smtClean="0"/>
              <a:t>29-5-2017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421F7-1F96-4D35-AF57-304DE0441D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4694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3482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BAB3BD-87CB-4E03-8305-CEA0669D3BC1}" type="slidenum">
              <a:rPr lang="nl-NL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3333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62E0-236B-405F-81D5-A979DAA30F37}" type="datetimeFigureOut">
              <a:rPr lang="nl-NL" smtClean="0"/>
              <a:t>29-5-2017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1463-21F8-405B-BFB0-936FF08B6A6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62E0-236B-405F-81D5-A979DAA30F37}" type="datetimeFigureOut">
              <a:rPr lang="nl-NL" smtClean="0"/>
              <a:t>29-5-2017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1463-21F8-405B-BFB0-936FF08B6A6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62E0-236B-405F-81D5-A979DAA30F37}" type="datetimeFigureOut">
              <a:rPr lang="nl-NL" smtClean="0"/>
              <a:t>29-5-2017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1463-21F8-405B-BFB0-936FF08B6A6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62E0-236B-405F-81D5-A979DAA30F37}" type="datetimeFigureOut">
              <a:rPr lang="nl-NL" smtClean="0"/>
              <a:t>29-5-2017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1463-21F8-405B-BFB0-936FF08B6A6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62E0-236B-405F-81D5-A979DAA30F37}" type="datetimeFigureOut">
              <a:rPr lang="nl-NL" smtClean="0"/>
              <a:t>29-5-2017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1463-21F8-405B-BFB0-936FF08B6A6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62E0-236B-405F-81D5-A979DAA30F37}" type="datetimeFigureOut">
              <a:rPr lang="nl-NL" smtClean="0"/>
              <a:t>29-5-2017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1463-21F8-405B-BFB0-936FF08B6A6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62E0-236B-405F-81D5-A979DAA30F37}" type="datetimeFigureOut">
              <a:rPr lang="nl-NL" smtClean="0"/>
              <a:t>29-5-2017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1463-21F8-405B-BFB0-936FF08B6A6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62E0-236B-405F-81D5-A979DAA30F37}" type="datetimeFigureOut">
              <a:rPr lang="nl-NL" smtClean="0"/>
              <a:t>29-5-2017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1463-21F8-405B-BFB0-936FF08B6A6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62E0-236B-405F-81D5-A979DAA30F37}" type="datetimeFigureOut">
              <a:rPr lang="nl-NL" smtClean="0"/>
              <a:t>29-5-2017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1463-21F8-405B-BFB0-936FF08B6A6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62E0-236B-405F-81D5-A979DAA30F37}" type="datetimeFigureOut">
              <a:rPr lang="nl-NL" smtClean="0"/>
              <a:t>29-5-2017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1463-21F8-405B-BFB0-936FF08B6A6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62E0-236B-405F-81D5-A979DAA30F37}" type="datetimeFigureOut">
              <a:rPr lang="nl-NL" smtClean="0"/>
              <a:t>29-5-2017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1463-21F8-405B-BFB0-936FF08B6A6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362E0-236B-405F-81D5-A979DAA30F37}" type="datetimeFigureOut">
              <a:rPr lang="nl-NL" smtClean="0"/>
              <a:t>29-5-2017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01463-21F8-405B-BFB0-936FF08B6A64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nl.wikipedia.org/wiki/Madeliefj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3 DOMEINEN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Uit door </a:t>
            </a:r>
            <a:r>
              <a:rPr lang="nl-NL" dirty="0" err="1" smtClean="0"/>
              <a:t>endosymbiose</a:t>
            </a:r>
            <a:r>
              <a:rPr lang="nl-NL" dirty="0" smtClean="0"/>
              <a:t> Par. 5 blz. 112) ontstaan cellen hebben zich de huidige organismen ontwikkeld die we kunnen onderbrengen in 3 domeinen:</a:t>
            </a:r>
          </a:p>
          <a:p>
            <a:r>
              <a:rPr lang="nl-NL" dirty="0" smtClean="0"/>
              <a:t>Eukaryoten</a:t>
            </a:r>
          </a:p>
          <a:p>
            <a:r>
              <a:rPr lang="nl-NL" dirty="0" smtClean="0"/>
              <a:t>Bacteriën (zijn prokaryoot)</a:t>
            </a:r>
          </a:p>
          <a:p>
            <a:r>
              <a:rPr lang="nl-NL" dirty="0" smtClean="0"/>
              <a:t>Archaea    (zijn </a:t>
            </a:r>
            <a:r>
              <a:rPr lang="nl-NL" dirty="0" err="1" smtClean="0"/>
              <a:t>prokaruoot</a:t>
            </a:r>
            <a:r>
              <a:rPr lang="nl-NL" dirty="0" smtClean="0"/>
              <a:t>)</a:t>
            </a:r>
          </a:p>
          <a:p>
            <a:r>
              <a:rPr lang="nl-NL" dirty="0" smtClean="0"/>
              <a:t>De laatste groep leeft onder extreme omstandigheden waardoor zij als een aparte groep worden beschouwd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Binaire naamgeving = internationaal</a:t>
            </a:r>
            <a:br>
              <a:rPr lang="nl-NL" dirty="0" smtClean="0"/>
            </a:br>
            <a:r>
              <a:rPr lang="nl-NL" dirty="0" err="1" smtClean="0"/>
              <a:t>Geslachts</a:t>
            </a:r>
            <a:r>
              <a:rPr lang="nl-NL" dirty="0" smtClean="0"/>
              <a:t>- en soortnaam</a:t>
            </a:r>
            <a:endParaRPr lang="nl-NL" dirty="0"/>
          </a:p>
        </p:txBody>
      </p:sp>
      <p:pic>
        <p:nvPicPr>
          <p:cNvPr id="11267" name="Picture 2" descr="H:\DATA\FOTO'S 3 START PP'S\P10008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2479675"/>
            <a:ext cx="5111750" cy="3513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Het </a:t>
            </a:r>
            <a:r>
              <a:rPr lang="nl-NL" dirty="0" smtClean="0">
                <a:hlinkClick r:id="rId2" tooltip="Madeliefje"/>
              </a:rPr>
              <a:t>madeliefje</a:t>
            </a:r>
            <a:r>
              <a:rPr lang="nl-NL" dirty="0" smtClean="0"/>
              <a:t>, </a:t>
            </a:r>
            <a:r>
              <a:rPr lang="nl-NL" i="1" dirty="0" smtClean="0"/>
              <a:t>Bellis </a:t>
            </a:r>
            <a:r>
              <a:rPr lang="nl-NL" i="1" dirty="0" err="1" smtClean="0"/>
              <a:t>perennis</a:t>
            </a:r>
            <a:r>
              <a:rPr lang="nl-NL" i="1" dirty="0" smtClean="0"/>
              <a:t> </a:t>
            </a:r>
            <a:r>
              <a:rPr lang="nl-NL" i="1" dirty="0" smtClean="0">
                <a:solidFill>
                  <a:srgbClr val="FF0000"/>
                </a:solidFill>
              </a:rPr>
              <a:t>L</a:t>
            </a:r>
            <a:r>
              <a:rPr lang="nl-NL" dirty="0" smtClean="0">
                <a:solidFill>
                  <a:srgbClr val="FF0000"/>
                </a:solidFill>
              </a:rPr>
              <a:t>.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3600" dirty="0" smtClean="0"/>
              <a:t>De </a:t>
            </a:r>
            <a:r>
              <a:rPr lang="nl-NL" sz="3600" dirty="0" smtClean="0">
                <a:solidFill>
                  <a:srgbClr val="FF0000"/>
                </a:solidFill>
              </a:rPr>
              <a:t>L. </a:t>
            </a:r>
            <a:r>
              <a:rPr lang="nl-NL" sz="3600" dirty="0" smtClean="0"/>
              <a:t>staat voor de </a:t>
            </a:r>
            <a:r>
              <a:rPr lang="nl-NL" sz="3600" dirty="0" smtClean="0">
                <a:solidFill>
                  <a:srgbClr val="FF0000"/>
                </a:solidFill>
              </a:rPr>
              <a:t>naamgever</a:t>
            </a:r>
            <a:r>
              <a:rPr lang="nl-NL" sz="3600" dirty="0" smtClean="0"/>
              <a:t>: </a:t>
            </a:r>
            <a:r>
              <a:rPr lang="nl-NL" sz="3600" dirty="0" err="1" smtClean="0"/>
              <a:t>Linnaeus</a:t>
            </a:r>
            <a:r>
              <a:rPr lang="nl-NL" sz="3600" dirty="0" smtClean="0"/>
              <a:t>.</a:t>
            </a:r>
            <a:endParaRPr lang="nl-NL" sz="3600" dirty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79613" y="1916113"/>
            <a:ext cx="4464050" cy="3408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Prokaryoten: Bacteriën.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779588"/>
            <a:ext cx="2735262" cy="3352800"/>
          </a:xfrm>
        </p:spPr>
      </p:pic>
      <p:sp>
        <p:nvSpPr>
          <p:cNvPr id="1331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4357688" y="1600200"/>
            <a:ext cx="4786312" cy="45259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nl-NL" dirty="0" smtClean="0"/>
              <a:t>Kleine cellen </a:t>
            </a:r>
            <a:r>
              <a:rPr lang="nl-NL" dirty="0" smtClean="0">
                <a:solidFill>
                  <a:srgbClr val="FF0000"/>
                </a:solidFill>
              </a:rPr>
              <a:t>1-10 µm</a:t>
            </a:r>
            <a:r>
              <a:rPr lang="nl-NL" dirty="0" smtClean="0"/>
              <a:t>.</a:t>
            </a:r>
          </a:p>
          <a:p>
            <a:pPr eaLnBrk="1" hangingPunct="1">
              <a:buFont typeface="Arial" charset="0"/>
              <a:buNone/>
            </a:pPr>
            <a:r>
              <a:rPr lang="nl-NL" dirty="0" smtClean="0"/>
              <a:t>	( 1 µm = 1/1000 mm)</a:t>
            </a:r>
          </a:p>
          <a:p>
            <a:pPr eaLnBrk="1" hangingPunct="1"/>
            <a:r>
              <a:rPr lang="nl-NL" dirty="0" smtClean="0">
                <a:solidFill>
                  <a:srgbClr val="FF0000"/>
                </a:solidFill>
              </a:rPr>
              <a:t>Géén kern</a:t>
            </a:r>
            <a:r>
              <a:rPr lang="nl-NL" dirty="0" smtClean="0"/>
              <a:t>, één chromosoom</a:t>
            </a:r>
          </a:p>
          <a:p>
            <a:pPr eaLnBrk="1" hangingPunct="1"/>
            <a:r>
              <a:rPr lang="nl-NL" dirty="0" smtClean="0"/>
              <a:t>Sommigen hebben plasmiden</a:t>
            </a:r>
          </a:p>
          <a:p>
            <a:pPr eaLnBrk="1" hangingPunct="1"/>
            <a:r>
              <a:rPr lang="nl-NL" dirty="0" smtClean="0">
                <a:solidFill>
                  <a:srgbClr val="FF0000"/>
                </a:solidFill>
              </a:rPr>
              <a:t>Celwand</a:t>
            </a:r>
            <a:r>
              <a:rPr lang="nl-NL" dirty="0" smtClean="0"/>
              <a:t> aanwezig.</a:t>
            </a:r>
          </a:p>
          <a:p>
            <a:pPr eaLnBrk="1" hangingPunct="1"/>
            <a:r>
              <a:rPr lang="nl-NL" dirty="0" smtClean="0">
                <a:solidFill>
                  <a:srgbClr val="FF0000"/>
                </a:solidFill>
              </a:rPr>
              <a:t>Géén mitochondriën </a:t>
            </a:r>
            <a:r>
              <a:rPr lang="nl-NL" dirty="0" smtClean="0"/>
              <a:t>en </a:t>
            </a:r>
            <a:r>
              <a:rPr lang="nl-NL" dirty="0" smtClean="0">
                <a:solidFill>
                  <a:srgbClr val="FF0000"/>
                </a:solidFill>
              </a:rPr>
              <a:t>ER</a:t>
            </a:r>
            <a:r>
              <a:rPr lang="nl-NL" dirty="0" smtClean="0"/>
              <a:t>.</a:t>
            </a:r>
          </a:p>
          <a:p>
            <a:pPr eaLnBrk="1" hangingPunct="1"/>
            <a:r>
              <a:rPr lang="nl-NL" dirty="0" smtClean="0"/>
              <a:t>Deling (mitose) ongeslachtelijk</a:t>
            </a:r>
          </a:p>
          <a:p>
            <a:pPr eaLnBrk="1" hangingPunct="1"/>
            <a:r>
              <a:rPr lang="nl-NL" dirty="0" smtClean="0"/>
              <a:t>Meeste </a:t>
            </a:r>
            <a:r>
              <a:rPr lang="nl-NL" dirty="0" err="1" smtClean="0"/>
              <a:t>heterotroof</a:t>
            </a:r>
            <a:endParaRPr lang="nl-NL" dirty="0" smtClean="0"/>
          </a:p>
          <a:p>
            <a:pPr eaLnBrk="1" hangingPunct="1">
              <a:buFont typeface="Arial" charset="0"/>
              <a:buNone/>
            </a:pPr>
            <a:r>
              <a:rPr lang="nl-NL" dirty="0" smtClean="0"/>
              <a:t>	enkele autotroof.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14375" y="274638"/>
            <a:ext cx="8429625" cy="14398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4900" b="1" dirty="0" smtClean="0"/>
              <a:t>Voortplanting: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Deling:                  Uitwisselen van DNA:</a:t>
            </a:r>
            <a:endParaRPr lang="nl-NL" dirty="0"/>
          </a:p>
        </p:txBody>
      </p:sp>
      <p:pic>
        <p:nvPicPr>
          <p:cNvPr id="14339" name="Picture 3" descr="H:\DATA\FOTO'S 3 START PP'S\P10008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450" y="2347913"/>
            <a:ext cx="2952750" cy="2817812"/>
          </a:xfrm>
        </p:spPr>
      </p:pic>
      <p:pic>
        <p:nvPicPr>
          <p:cNvPr id="14340" name="Picture 4" descr="H:\DATA\FOTO'S 3 START PP'S\P10008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03800" y="2347913"/>
            <a:ext cx="3003550" cy="2809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err="1" smtClean="0"/>
              <a:t>Reducenten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Meeste bacteriën bezitten geen chlorofyl</a:t>
            </a:r>
          </a:p>
          <a:p>
            <a:r>
              <a:rPr lang="nl-NL" dirty="0" smtClean="0"/>
              <a:t>Cyanobacteriën vormen aparte groep binnen domein bacteriën</a:t>
            </a:r>
          </a:p>
          <a:p>
            <a:r>
              <a:rPr lang="nl-NL" dirty="0" smtClean="0"/>
              <a:t>Bevatten chlorofyl en blauwe pigmenten</a:t>
            </a:r>
          </a:p>
          <a:p>
            <a:r>
              <a:rPr lang="nl-NL" dirty="0" smtClean="0"/>
              <a:t>Vandaar blauwalgen genoemd</a:t>
            </a:r>
          </a:p>
          <a:p>
            <a:r>
              <a:rPr lang="nl-NL" dirty="0" smtClean="0"/>
              <a:t>Blauwgroene kleur in water?</a:t>
            </a:r>
          </a:p>
          <a:p>
            <a:r>
              <a:rPr lang="nl-NL" dirty="0" smtClean="0"/>
              <a:t>Waterbloei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Voeden zich met dode resten van organismen</a:t>
            </a:r>
          </a:p>
          <a:p>
            <a:r>
              <a:rPr lang="nl-NL" sz="2800" dirty="0" smtClean="0"/>
              <a:t>Daarbij zetten ze organische stoffen om in anorganische stoffen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843545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5827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4900" dirty="0" smtClean="0"/>
              <a:t>Grotere kans op overleven: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3600" dirty="0" smtClean="0"/>
              <a:t>uitwisselen DNA:  </a:t>
            </a:r>
            <a:br>
              <a:rPr lang="nl-NL" sz="3600" dirty="0" smtClean="0"/>
            </a:br>
            <a:r>
              <a:rPr lang="nl-NL" sz="3600" dirty="0" smtClean="0"/>
              <a:t>Conjugatie afb. 66 blz. 119</a:t>
            </a:r>
            <a:br>
              <a:rPr lang="nl-NL" sz="3600" dirty="0" smtClean="0"/>
            </a:br>
            <a:r>
              <a:rPr lang="nl-NL" sz="3600" dirty="0" smtClean="0"/>
              <a:t>       Vorming van sporen:</a:t>
            </a:r>
          </a:p>
        </p:txBody>
      </p:sp>
      <p:pic>
        <p:nvPicPr>
          <p:cNvPr id="15363" name="Picture 2" descr="H:\DATA\FOTO'S 3 START PP'S\P10008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3846512"/>
            <a:ext cx="2808287" cy="2268538"/>
          </a:xfrm>
        </p:spPr>
      </p:pic>
      <p:pic>
        <p:nvPicPr>
          <p:cNvPr id="15364" name="Picture 3" descr="H:\DATA\FOTO'S 3 START PP'S\P10008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128" y="3817549"/>
            <a:ext cx="2601912" cy="2276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Voorbeelden van Bacteriën:</a:t>
            </a:r>
          </a:p>
        </p:txBody>
      </p:sp>
      <p:sp>
        <p:nvSpPr>
          <p:cNvPr id="16387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nl-NL" smtClean="0"/>
              <a:t>Coccen:</a:t>
            </a:r>
          </a:p>
        </p:txBody>
      </p:sp>
      <p:sp>
        <p:nvSpPr>
          <p:cNvPr id="16388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nl-NL" smtClean="0"/>
              <a:t>Stafylococcen:</a:t>
            </a:r>
          </a:p>
        </p:txBody>
      </p:sp>
      <p:pic>
        <p:nvPicPr>
          <p:cNvPr id="16389" name="Picture 2" descr="H:\DATA\FOTO'S 3 START PP'S\P10008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2924175"/>
            <a:ext cx="2587625" cy="2024063"/>
          </a:xfrm>
        </p:spPr>
      </p:pic>
      <p:pic>
        <p:nvPicPr>
          <p:cNvPr id="16390" name="Picture 3" descr="H:\DATA\FOTO'S 3 START PP'S\P100088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9700" y="2924175"/>
            <a:ext cx="2665413" cy="208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Schadelijk en nuttig.</a:t>
            </a:r>
          </a:p>
        </p:txBody>
      </p:sp>
      <p:pic>
        <p:nvPicPr>
          <p:cNvPr id="17411" name="Picture 2" descr="H:\DATA\FOTO'S 3 START PP'S\P10008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2357438"/>
            <a:ext cx="3352800" cy="2514600"/>
          </a:xfrm>
        </p:spPr>
      </p:pic>
      <p:sp>
        <p:nvSpPr>
          <p:cNvPr id="17412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4357688" y="1600200"/>
            <a:ext cx="4786312" cy="4525963"/>
          </a:xfrm>
        </p:spPr>
        <p:txBody>
          <a:bodyPr/>
          <a:lstStyle/>
          <a:p>
            <a:pPr eaLnBrk="1" hangingPunct="1"/>
            <a:r>
              <a:rPr lang="nl-NL" smtClean="0"/>
              <a:t>Bacteriën zijn reducenten.</a:t>
            </a:r>
          </a:p>
          <a:p>
            <a:pPr eaLnBrk="1" hangingPunct="1"/>
            <a:r>
              <a:rPr lang="nl-NL" smtClean="0"/>
              <a:t>Het zijn ziekteverwekkers.</a:t>
            </a:r>
          </a:p>
          <a:p>
            <a:pPr eaLnBrk="1" hangingPunct="1"/>
            <a:r>
              <a:rPr lang="nl-NL" smtClean="0"/>
              <a:t>Ze kunnen gifstoffen maken (botuline).</a:t>
            </a:r>
          </a:p>
          <a:p>
            <a:pPr eaLnBrk="1" hangingPunct="1"/>
            <a:endParaRPr lang="nl-NL" smtClean="0"/>
          </a:p>
          <a:p>
            <a:pPr eaLnBrk="1" hangingPunct="1"/>
            <a:r>
              <a:rPr lang="nl-NL" smtClean="0"/>
              <a:t>Bestrijden met antibiotica.</a:t>
            </a:r>
          </a:p>
          <a:p>
            <a:pPr eaLnBrk="1" hangingPunct="1"/>
            <a:r>
              <a:rPr lang="nl-NL" smtClean="0"/>
              <a:t>MRSA = ziekenhuisbacterie.</a:t>
            </a:r>
          </a:p>
          <a:p>
            <a:pPr eaLnBrk="1" hangingPunct="1"/>
            <a:r>
              <a:rPr lang="nl-NL" smtClean="0"/>
              <a:t>Vleesetende bacteriën.</a:t>
            </a:r>
          </a:p>
          <a:p>
            <a:pPr eaLnBrk="1" hangingPunct="1"/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EUKARYOTEN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Dit domein wordt onderverdeeld in </a:t>
            </a:r>
          </a:p>
          <a:p>
            <a:r>
              <a:rPr lang="nl-NL" dirty="0" smtClean="0"/>
              <a:t>1. </a:t>
            </a:r>
            <a:r>
              <a:rPr lang="nl-NL" dirty="0" err="1" smtClean="0"/>
              <a:t>schimels</a:t>
            </a:r>
            <a:endParaRPr lang="nl-NL" dirty="0" smtClean="0"/>
          </a:p>
          <a:p>
            <a:r>
              <a:rPr lang="nl-NL" dirty="0" smtClean="0"/>
              <a:t>2. Planten</a:t>
            </a:r>
          </a:p>
          <a:p>
            <a:r>
              <a:rPr lang="nl-NL" dirty="0" smtClean="0"/>
              <a:t>3. Dieren</a:t>
            </a:r>
          </a:p>
          <a:p>
            <a:r>
              <a:rPr lang="nl-NL" dirty="0" smtClean="0"/>
              <a:t>4. Protisten *</a:t>
            </a:r>
          </a:p>
          <a:p>
            <a:r>
              <a:rPr lang="nl-NL" dirty="0" smtClean="0"/>
              <a:t>* staat nog ter discussie (eencellig of meercellig)</a:t>
            </a:r>
          </a:p>
          <a:p>
            <a:r>
              <a:rPr lang="nl-NL" dirty="0" smtClean="0"/>
              <a:t>Te denken valt aan algen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4370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EUKARYOTEN</a:t>
            </a: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488" cy="4525963"/>
          </a:xfrm>
        </p:spPr>
        <p:txBody>
          <a:bodyPr/>
          <a:lstStyle/>
          <a:p>
            <a:pPr eaLnBrk="1" hangingPunct="1"/>
            <a:r>
              <a:rPr lang="nl-NL" dirty="0" smtClean="0"/>
              <a:t>Kenmerken:</a:t>
            </a:r>
          </a:p>
          <a:p>
            <a:pPr eaLnBrk="1" hangingPunct="1"/>
            <a:r>
              <a:rPr lang="nl-NL" dirty="0" smtClean="0"/>
              <a:t>Altijd een celkern</a:t>
            </a:r>
          </a:p>
          <a:p>
            <a:pPr eaLnBrk="1" hangingPunct="1"/>
            <a:r>
              <a:rPr lang="nl-NL" dirty="0" smtClean="0"/>
              <a:t>Eencellig of meercellig</a:t>
            </a:r>
          </a:p>
          <a:p>
            <a:pPr eaLnBrk="1" hangingPunct="1"/>
            <a:r>
              <a:rPr lang="nl-NL" dirty="0" smtClean="0"/>
              <a:t>Voedingswijze (autotroof of </a:t>
            </a:r>
            <a:r>
              <a:rPr lang="nl-NL" dirty="0" err="1" smtClean="0"/>
              <a:t>heterotroof</a:t>
            </a:r>
            <a:r>
              <a:rPr lang="nl-NL" dirty="0" smtClean="0"/>
              <a:t>)</a:t>
            </a:r>
          </a:p>
          <a:p>
            <a:pPr eaLnBrk="1" hangingPunct="1"/>
            <a:r>
              <a:rPr lang="nl-NL" dirty="0" smtClean="0"/>
              <a:t>Wel of geen celwand</a:t>
            </a:r>
          </a:p>
          <a:p>
            <a:pPr eaLnBrk="1" hangingPunct="1">
              <a:buFont typeface="Arial" charset="0"/>
              <a:buNone/>
            </a:pPr>
            <a:endParaRPr lang="nl-NL" dirty="0" smtClean="0"/>
          </a:p>
          <a:p>
            <a:pPr marL="0" indent="0" eaLnBrk="1" hangingPunct="1">
              <a:buNone/>
            </a:pPr>
            <a:r>
              <a:rPr lang="nl-NL" dirty="0" smtClean="0"/>
              <a:t>N.B. Virussen vallen buiten deze ordening.</a:t>
            </a:r>
          </a:p>
          <a:p>
            <a:pPr eaLnBrk="1" hangingPunct="1">
              <a:buFont typeface="Arial" charset="0"/>
              <a:buNone/>
            </a:pPr>
            <a:endParaRPr lang="nl-NL" dirty="0" smtClean="0"/>
          </a:p>
          <a:p>
            <a:pPr eaLnBrk="1" hangingPunct="1">
              <a:buFont typeface="Arial" charset="0"/>
              <a:buNone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Organische stoffen.</a:t>
            </a:r>
          </a:p>
        </p:txBody>
      </p:sp>
      <p:sp>
        <p:nvSpPr>
          <p:cNvPr id="1024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0" y="1357313"/>
            <a:ext cx="4495800" cy="550068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b="1" dirty="0" smtClean="0"/>
              <a:t>Organische stoffen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Door organismen gemaakt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Bevatten </a:t>
            </a:r>
            <a:r>
              <a:rPr lang="nl-NL" dirty="0" smtClean="0">
                <a:solidFill>
                  <a:srgbClr val="FF0000"/>
                </a:solidFill>
              </a:rPr>
              <a:t>altijd C,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rgbClr val="FF0000"/>
                </a:solidFill>
              </a:rPr>
              <a:t>Daarnaast: H, O, N, P, 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Eiwitten óók N = stikstof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rgbClr val="FF0000"/>
                </a:solidFill>
              </a:rPr>
              <a:t>Grote(re) moleculen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Bevatten </a:t>
            </a:r>
            <a:r>
              <a:rPr lang="nl-NL" dirty="0" smtClean="0">
                <a:solidFill>
                  <a:srgbClr val="FF0000"/>
                </a:solidFill>
              </a:rPr>
              <a:t>veel energie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- Koolhydraten,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nl-NL" dirty="0" smtClean="0"/>
              <a:t>	-vetten,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nl-NL" dirty="0" smtClean="0"/>
              <a:t>	-eiwitten,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nl-NL" dirty="0" smtClean="0"/>
              <a:t>	-nucleïnezuren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b="1" dirty="0" smtClean="0"/>
          </a:p>
        </p:txBody>
      </p:sp>
      <p:sp>
        <p:nvSpPr>
          <p:cNvPr id="1024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28750"/>
            <a:ext cx="4495800" cy="469741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b="1" dirty="0" smtClean="0"/>
              <a:t>Anorganische stoffen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Vrij in de niet-levende natuur aanwezig.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Bestaan uit alle soorten atomen.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Kleine moleculen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Bevatten weinig energie.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Bijvoorbeeld: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nl-NL" dirty="0" smtClean="0"/>
              <a:t>     H</a:t>
            </a:r>
            <a:r>
              <a:rPr lang="nl-NL" baseline="-25000" dirty="0" smtClean="0"/>
              <a:t>2</a:t>
            </a:r>
            <a:r>
              <a:rPr lang="nl-NL" dirty="0" smtClean="0"/>
              <a:t>O, O</a:t>
            </a:r>
            <a:r>
              <a:rPr lang="nl-NL" baseline="-25000" dirty="0" smtClean="0"/>
              <a:t>2</a:t>
            </a:r>
            <a:r>
              <a:rPr lang="nl-NL" dirty="0" smtClean="0"/>
              <a:t>, CO</a:t>
            </a:r>
            <a:r>
              <a:rPr lang="nl-NL" baseline="-25000" dirty="0" smtClean="0"/>
              <a:t>2</a:t>
            </a:r>
            <a:r>
              <a:rPr lang="nl-NL" dirty="0" smtClean="0"/>
              <a:t>, </a:t>
            </a:r>
            <a:r>
              <a:rPr lang="nl-NL" dirty="0" err="1" smtClean="0"/>
              <a:t>NaCl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Belangrijke termen: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600200"/>
            <a:ext cx="8929688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rgbClr val="00B050"/>
                </a:solidFill>
              </a:rPr>
              <a:t>Autotroof</a:t>
            </a:r>
            <a:r>
              <a:rPr lang="nl-NL" dirty="0" smtClean="0"/>
              <a:t>: organisme dat zelf zijn voedsel maakt.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rgbClr val="00B050"/>
                </a:solidFill>
              </a:rPr>
              <a:t>Heterotroof</a:t>
            </a:r>
            <a:r>
              <a:rPr lang="nl-NL" dirty="0" smtClean="0"/>
              <a:t>: organisme die via voeding aan de nodige organische stoffen komt.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rgbClr val="00B050"/>
                </a:solidFill>
              </a:rPr>
              <a:t>Fotosynthese</a:t>
            </a:r>
            <a:r>
              <a:rPr lang="nl-NL" dirty="0" smtClean="0"/>
              <a:t>: groene planten maken  m.b.v.  </a:t>
            </a:r>
            <a:r>
              <a:rPr lang="nl-NL" dirty="0" smtClean="0">
                <a:solidFill>
                  <a:srgbClr val="FF0000"/>
                </a:solidFill>
              </a:rPr>
              <a:t>an</a:t>
            </a:r>
            <a:r>
              <a:rPr lang="nl-NL" dirty="0" smtClean="0"/>
              <a:t>organische stof organische stof.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>
                <a:solidFill>
                  <a:srgbClr val="00B050"/>
                </a:solidFill>
              </a:rPr>
              <a:t>D</a:t>
            </a:r>
            <a:r>
              <a:rPr lang="nl-NL" dirty="0" smtClean="0">
                <a:solidFill>
                  <a:srgbClr val="00B050"/>
                </a:solidFill>
              </a:rPr>
              <a:t>issimilatie</a:t>
            </a:r>
            <a:r>
              <a:rPr lang="nl-NL" dirty="0" smtClean="0"/>
              <a:t>: alle organismen halen energie uit organische stof (er ontstaat </a:t>
            </a:r>
            <a:r>
              <a:rPr lang="nl-NL" dirty="0" smtClean="0">
                <a:solidFill>
                  <a:srgbClr val="FF0000"/>
                </a:solidFill>
              </a:rPr>
              <a:t>an</a:t>
            </a:r>
            <a:r>
              <a:rPr lang="nl-NL" dirty="0" smtClean="0"/>
              <a:t>organische stof).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rgbClr val="00B050"/>
                </a:solidFill>
              </a:rPr>
              <a:t>Assimilatie</a:t>
            </a:r>
            <a:r>
              <a:rPr lang="nl-NL" dirty="0" smtClean="0"/>
              <a:t>: opbouw organische stoffen ontstaan grotere organische moleculen.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Ordening naar </a:t>
            </a:r>
            <a:r>
              <a:rPr lang="nl-NL" smtClean="0">
                <a:solidFill>
                  <a:srgbClr val="FF0000"/>
                </a:solidFill>
              </a:rPr>
              <a:t>verwantschap</a:t>
            </a:r>
            <a:r>
              <a:rPr lang="nl-NL" smtClean="0"/>
              <a:t>:</a:t>
            </a:r>
          </a:p>
        </p:txBody>
      </p:sp>
      <p:sp>
        <p:nvSpPr>
          <p:cNvPr id="7171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3714750" y="1600200"/>
            <a:ext cx="5429250" cy="4525963"/>
          </a:xfrm>
        </p:spPr>
        <p:txBody>
          <a:bodyPr/>
          <a:lstStyle/>
          <a:p>
            <a:pPr eaLnBrk="1" hangingPunct="1"/>
            <a:r>
              <a:rPr lang="nl-NL" sz="4400" dirty="0" smtClean="0"/>
              <a:t>R-A-K-O-F-G-S:</a:t>
            </a:r>
          </a:p>
          <a:p>
            <a:pPr eaLnBrk="1" hangingPunct="1"/>
            <a:r>
              <a:rPr lang="nl-NL" dirty="0" smtClean="0"/>
              <a:t>Alle levende wezens op aarde </a:t>
            </a:r>
            <a:r>
              <a:rPr lang="nl-NL" dirty="0" smtClean="0">
                <a:sym typeface="Wingdings" pitchFamily="2" charset="2"/>
              </a:rPr>
              <a:t></a:t>
            </a:r>
            <a:endParaRPr lang="nl-NL" dirty="0" smtClean="0"/>
          </a:p>
          <a:p>
            <a:pPr eaLnBrk="1" hangingPunct="1"/>
            <a:r>
              <a:rPr lang="nl-NL" dirty="0" smtClean="0">
                <a:solidFill>
                  <a:srgbClr val="FF0000"/>
                </a:solidFill>
              </a:rPr>
              <a:t>R</a:t>
            </a:r>
            <a:r>
              <a:rPr lang="nl-NL" dirty="0" smtClean="0"/>
              <a:t>ijken </a:t>
            </a:r>
            <a:r>
              <a:rPr lang="nl-NL" dirty="0" smtClean="0">
                <a:sym typeface="Wingdings" pitchFamily="2" charset="2"/>
              </a:rPr>
              <a:t></a:t>
            </a:r>
            <a:endParaRPr lang="nl-NL" dirty="0" smtClean="0"/>
          </a:p>
          <a:p>
            <a:pPr eaLnBrk="1" hangingPunct="1"/>
            <a:r>
              <a:rPr lang="nl-NL" dirty="0" smtClean="0"/>
              <a:t>Met </a:t>
            </a:r>
            <a:r>
              <a:rPr lang="nl-NL" dirty="0" smtClean="0">
                <a:solidFill>
                  <a:srgbClr val="FF0000"/>
                </a:solidFill>
              </a:rPr>
              <a:t>A</a:t>
            </a:r>
            <a:r>
              <a:rPr lang="nl-NL" dirty="0" smtClean="0"/>
              <a:t>fdelingen </a:t>
            </a:r>
            <a:r>
              <a:rPr lang="nl-NL" dirty="0" smtClean="0">
                <a:sym typeface="Wingdings" pitchFamily="2" charset="2"/>
              </a:rPr>
              <a:t> met </a:t>
            </a:r>
            <a:r>
              <a:rPr lang="nl-NL" dirty="0" smtClean="0">
                <a:solidFill>
                  <a:srgbClr val="FF0000"/>
                </a:solidFill>
                <a:sym typeface="Wingdings" pitchFamily="2" charset="2"/>
              </a:rPr>
              <a:t>K</a:t>
            </a:r>
            <a:r>
              <a:rPr lang="nl-NL" dirty="0" smtClean="0">
                <a:sym typeface="Wingdings" pitchFamily="2" charset="2"/>
              </a:rPr>
              <a:t>lassen </a:t>
            </a:r>
          </a:p>
          <a:p>
            <a:pPr eaLnBrk="1" hangingPunct="1"/>
            <a:r>
              <a:rPr lang="nl-NL" dirty="0" smtClean="0">
                <a:sym typeface="Wingdings" pitchFamily="2" charset="2"/>
              </a:rPr>
              <a:t>met </a:t>
            </a:r>
            <a:r>
              <a:rPr lang="nl-NL" dirty="0" smtClean="0">
                <a:solidFill>
                  <a:srgbClr val="FF0000"/>
                </a:solidFill>
                <a:sym typeface="Wingdings" pitchFamily="2" charset="2"/>
              </a:rPr>
              <a:t>O</a:t>
            </a:r>
            <a:r>
              <a:rPr lang="nl-NL" dirty="0" smtClean="0">
                <a:sym typeface="Wingdings" pitchFamily="2" charset="2"/>
              </a:rPr>
              <a:t>rdes  met </a:t>
            </a:r>
            <a:r>
              <a:rPr lang="nl-NL" dirty="0" smtClean="0">
                <a:solidFill>
                  <a:srgbClr val="FF0000"/>
                </a:solidFill>
                <a:sym typeface="Wingdings" pitchFamily="2" charset="2"/>
              </a:rPr>
              <a:t>F</a:t>
            </a:r>
            <a:r>
              <a:rPr lang="nl-NL" dirty="0" smtClean="0">
                <a:sym typeface="Wingdings" pitchFamily="2" charset="2"/>
              </a:rPr>
              <a:t>amilies </a:t>
            </a:r>
          </a:p>
          <a:p>
            <a:pPr eaLnBrk="1" hangingPunct="1"/>
            <a:r>
              <a:rPr lang="nl-NL" dirty="0" smtClean="0">
                <a:sym typeface="Wingdings" pitchFamily="2" charset="2"/>
              </a:rPr>
              <a:t>Met </a:t>
            </a:r>
            <a:r>
              <a:rPr lang="nl-NL" dirty="0" smtClean="0">
                <a:solidFill>
                  <a:srgbClr val="FF0000"/>
                </a:solidFill>
                <a:sym typeface="Wingdings" pitchFamily="2" charset="2"/>
              </a:rPr>
              <a:t>G</a:t>
            </a:r>
            <a:r>
              <a:rPr lang="nl-NL" dirty="0" smtClean="0">
                <a:sym typeface="Wingdings" pitchFamily="2" charset="2"/>
              </a:rPr>
              <a:t>eslachten  met </a:t>
            </a:r>
            <a:r>
              <a:rPr lang="nl-NL" dirty="0" smtClean="0">
                <a:solidFill>
                  <a:srgbClr val="FF0000"/>
                </a:solidFill>
                <a:sym typeface="Wingdings" pitchFamily="2" charset="2"/>
              </a:rPr>
              <a:t>S</a:t>
            </a:r>
            <a:r>
              <a:rPr lang="nl-NL" dirty="0" smtClean="0">
                <a:sym typeface="Wingdings" pitchFamily="2" charset="2"/>
              </a:rPr>
              <a:t>oorten</a:t>
            </a:r>
          </a:p>
          <a:p>
            <a:pPr eaLnBrk="1" hangingPunct="1">
              <a:buFont typeface="Arial" charset="0"/>
              <a:buNone/>
            </a:pPr>
            <a:endParaRPr lang="nl-NL" sz="800" dirty="0" smtClean="0">
              <a:sym typeface="Wingdings" pitchFamily="2" charset="2"/>
            </a:endParaRPr>
          </a:p>
          <a:p>
            <a:pPr eaLnBrk="1" hangingPunct="1"/>
            <a:r>
              <a:rPr lang="nl-NL" dirty="0" smtClean="0">
                <a:solidFill>
                  <a:srgbClr val="00B050"/>
                </a:solidFill>
                <a:sym typeface="Wingdings" pitchFamily="2" charset="2"/>
              </a:rPr>
              <a:t>Alleen belangrijk:</a:t>
            </a:r>
          </a:p>
          <a:p>
            <a:pPr eaLnBrk="1" hangingPunct="1">
              <a:buFont typeface="Arial" charset="0"/>
              <a:buNone/>
            </a:pPr>
            <a:r>
              <a:rPr lang="nl-NL" dirty="0" smtClean="0">
                <a:solidFill>
                  <a:srgbClr val="00B050"/>
                </a:solidFill>
                <a:sym typeface="Wingdings" pitchFamily="2" charset="2"/>
              </a:rPr>
              <a:t>	Geslachten en Soorten</a:t>
            </a:r>
          </a:p>
          <a:p>
            <a:pPr eaLnBrk="1" hangingPunct="1"/>
            <a:endParaRPr lang="nl-NL" dirty="0" smtClean="0"/>
          </a:p>
        </p:txBody>
      </p:sp>
      <p:pic>
        <p:nvPicPr>
          <p:cNvPr id="7172" name="Picture 2" descr="H:\DATA\FOTO'S 3 START PP'S\P10008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14438"/>
            <a:ext cx="3571875" cy="5643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Wat is een soort?</a:t>
            </a:r>
          </a:p>
        </p:txBody>
      </p:sp>
      <p:sp>
        <p:nvSpPr>
          <p:cNvPr id="8195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72050"/>
          </a:xfrm>
        </p:spPr>
        <p:txBody>
          <a:bodyPr/>
          <a:lstStyle/>
          <a:p>
            <a:pPr eaLnBrk="1" hangingPunct="1"/>
            <a:r>
              <a:rPr lang="nl-NL" smtClean="0"/>
              <a:t>Soort:</a:t>
            </a:r>
          </a:p>
          <a:p>
            <a:pPr eaLnBrk="1" hangingPunct="1"/>
            <a:r>
              <a:rPr lang="nl-NL" smtClean="0"/>
              <a:t>Groep organismen die </a:t>
            </a:r>
          </a:p>
          <a:p>
            <a:pPr eaLnBrk="1" hangingPunct="1"/>
            <a:r>
              <a:rPr lang="nl-NL" smtClean="0"/>
              <a:t>Veel </a:t>
            </a:r>
            <a:r>
              <a:rPr lang="nl-NL" smtClean="0">
                <a:solidFill>
                  <a:srgbClr val="FF0000"/>
                </a:solidFill>
              </a:rPr>
              <a:t>dezelfde kenmerken</a:t>
            </a:r>
            <a:r>
              <a:rPr lang="nl-NL" smtClean="0"/>
              <a:t> hebben</a:t>
            </a:r>
          </a:p>
          <a:p>
            <a:pPr eaLnBrk="1" hangingPunct="1"/>
            <a:r>
              <a:rPr lang="nl-NL" smtClean="0"/>
              <a:t>Zich onderling kunnen </a:t>
            </a:r>
            <a:r>
              <a:rPr lang="nl-NL" smtClean="0">
                <a:solidFill>
                  <a:srgbClr val="FF0000"/>
                </a:solidFill>
              </a:rPr>
              <a:t>voortplanten</a:t>
            </a:r>
          </a:p>
          <a:p>
            <a:pPr eaLnBrk="1" hangingPunct="1"/>
            <a:r>
              <a:rPr lang="nl-NL" smtClean="0"/>
              <a:t>En </a:t>
            </a:r>
            <a:r>
              <a:rPr lang="nl-NL" smtClean="0">
                <a:solidFill>
                  <a:srgbClr val="FF0000"/>
                </a:solidFill>
              </a:rPr>
              <a:t>vruchtbare</a:t>
            </a:r>
            <a:r>
              <a:rPr lang="nl-NL" smtClean="0"/>
              <a:t> nakomelingen krijgen.</a:t>
            </a:r>
          </a:p>
          <a:p>
            <a:pPr eaLnBrk="1" hangingPunct="1">
              <a:buFont typeface="Arial" charset="0"/>
              <a:buNone/>
            </a:pPr>
            <a:endParaRPr lang="nl-NL" sz="1000" smtClean="0"/>
          </a:p>
          <a:p>
            <a:pPr eaLnBrk="1" hangingPunct="1">
              <a:buFont typeface="Arial" charset="0"/>
              <a:buNone/>
            </a:pPr>
            <a:r>
              <a:rPr lang="nl-NL" smtClean="0">
                <a:sym typeface="Wingdings" pitchFamily="2" charset="2"/>
              </a:rPr>
              <a:t> Dezelfde soort?</a:t>
            </a:r>
            <a:endParaRPr lang="nl-NL" smtClean="0"/>
          </a:p>
          <a:p>
            <a:pPr eaLnBrk="1" hangingPunct="1"/>
            <a:endParaRPr lang="nl-NL" smtClean="0"/>
          </a:p>
        </p:txBody>
      </p:sp>
      <p:pic>
        <p:nvPicPr>
          <p:cNvPr id="8196" name="Picture 2" descr="H:\DATA\FOTO'S 3 START PP'S\P10008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773238"/>
            <a:ext cx="3787775" cy="4662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Paard X ezel </a:t>
            </a:r>
            <a:r>
              <a:rPr lang="nl-NL" dirty="0" smtClean="0">
                <a:sym typeface="Wingdings" pitchFamily="2" charset="2"/>
              </a:rPr>
              <a:t> muilezel.</a:t>
            </a:r>
            <a:br>
              <a:rPr lang="nl-NL" dirty="0" smtClean="0">
                <a:sym typeface="Wingdings" pitchFamily="2" charset="2"/>
              </a:rPr>
            </a:br>
            <a:r>
              <a:rPr lang="nl-NL" sz="3100" dirty="0" smtClean="0">
                <a:sym typeface="Wingdings" pitchFamily="2" charset="2"/>
              </a:rPr>
              <a:t>Paard en ezel vormen één soort?</a:t>
            </a:r>
            <a:endParaRPr lang="nl-NL" sz="3100" dirty="0"/>
          </a:p>
        </p:txBody>
      </p:sp>
      <p:pic>
        <p:nvPicPr>
          <p:cNvPr id="9219" name="Picture 2" descr="H:\DATA\FOTO'S 3 START PP'S\P10008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2060575"/>
            <a:ext cx="6491288" cy="3917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98415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De wetenschappelijke naamgeving = binaire naamgeving</a:t>
            </a:r>
            <a:endParaRPr lang="nl-NL" dirty="0"/>
          </a:p>
        </p:txBody>
      </p:sp>
      <p:sp>
        <p:nvSpPr>
          <p:cNvPr id="10243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-528637" y="920700"/>
            <a:ext cx="3143250" cy="642938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3"/>
          </p:nvPr>
        </p:nvSpPr>
        <p:spPr>
          <a:xfrm>
            <a:off x="4429125" y="1143000"/>
            <a:ext cx="4714875" cy="20716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sz="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 err="1" smtClean="0"/>
              <a:t>Agapornis</a:t>
            </a:r>
            <a:r>
              <a:rPr lang="nl-NL" dirty="0" smtClean="0"/>
              <a:t> =  </a:t>
            </a:r>
            <a:r>
              <a:rPr lang="nl-NL" dirty="0" err="1" smtClean="0">
                <a:solidFill>
                  <a:srgbClr val="FF0000"/>
                </a:solidFill>
              </a:rPr>
              <a:t>GESLACHT</a:t>
            </a:r>
            <a:r>
              <a:rPr lang="nl-NL" dirty="0" err="1" smtClean="0"/>
              <a:t>snaam</a:t>
            </a:r>
            <a:endParaRPr lang="nl-N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 err="1" smtClean="0"/>
              <a:t>Personatus</a:t>
            </a:r>
            <a:r>
              <a:rPr lang="nl-NL" dirty="0" smtClean="0"/>
              <a:t> = </a:t>
            </a:r>
            <a:r>
              <a:rPr lang="nl-NL" dirty="0" err="1" smtClean="0">
                <a:solidFill>
                  <a:srgbClr val="FF0000"/>
                </a:solidFill>
              </a:rPr>
              <a:t>SOORT</a:t>
            </a:r>
            <a:r>
              <a:rPr lang="nl-NL" dirty="0" err="1" smtClean="0"/>
              <a:t>naam</a:t>
            </a:r>
            <a:endParaRPr lang="nl-N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sz="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 smtClean="0"/>
              <a:t>Een derde naam geeft het </a:t>
            </a:r>
            <a:r>
              <a:rPr lang="nl-NL" dirty="0" smtClean="0">
                <a:solidFill>
                  <a:srgbClr val="FF0000"/>
                </a:solidFill>
              </a:rPr>
              <a:t>RAS</a:t>
            </a:r>
            <a:r>
              <a:rPr lang="nl-NL" dirty="0" smtClean="0"/>
              <a:t> aan: </a:t>
            </a:r>
            <a:r>
              <a:rPr lang="nl-NL" dirty="0" err="1" smtClean="0"/>
              <a:t>Agapornis</a:t>
            </a:r>
            <a:r>
              <a:rPr lang="nl-NL" dirty="0" smtClean="0"/>
              <a:t> </a:t>
            </a:r>
            <a:r>
              <a:rPr lang="nl-NL" dirty="0" err="1" smtClean="0"/>
              <a:t>personatus</a:t>
            </a:r>
            <a:r>
              <a:rPr lang="nl-NL" dirty="0" smtClean="0"/>
              <a:t> </a:t>
            </a:r>
            <a:r>
              <a:rPr lang="nl-NL" dirty="0" err="1" smtClean="0"/>
              <a:t>Fischerie</a:t>
            </a:r>
            <a:endParaRPr lang="nl-NL" dirty="0" smtClean="0"/>
          </a:p>
        </p:txBody>
      </p:sp>
      <p:pic>
        <p:nvPicPr>
          <p:cNvPr id="1024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2133600"/>
            <a:ext cx="2217737" cy="2663825"/>
          </a:xfrm>
        </p:spPr>
      </p:pic>
      <p:pic>
        <p:nvPicPr>
          <p:cNvPr id="10246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80063" y="3644900"/>
            <a:ext cx="1922462" cy="2305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444</Words>
  <Application>Microsoft Office PowerPoint</Application>
  <PresentationFormat>Diavoorstelling (4:3)</PresentationFormat>
  <Paragraphs>108</Paragraphs>
  <Slides>17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Office-thema</vt:lpstr>
      <vt:lpstr>3 DOMEINEN</vt:lpstr>
      <vt:lpstr>EUKARYOTEN</vt:lpstr>
      <vt:lpstr>EUKARYOTEN</vt:lpstr>
      <vt:lpstr>Organische stoffen.</vt:lpstr>
      <vt:lpstr>Belangrijke termen:</vt:lpstr>
      <vt:lpstr>Ordening naar verwantschap:</vt:lpstr>
      <vt:lpstr>Wat is een soort?</vt:lpstr>
      <vt:lpstr>Paard X ezel  muilezel. Paard en ezel vormen één soort?</vt:lpstr>
      <vt:lpstr>De wetenschappelijke naamgeving = binaire naamgeving</vt:lpstr>
      <vt:lpstr>Binaire naamgeving = internationaal Geslachts- en soortnaam</vt:lpstr>
      <vt:lpstr>Het madeliefje, Bellis perennis L. De L. staat voor de naamgever: Linnaeus.</vt:lpstr>
      <vt:lpstr>Prokaryoten: Bacteriën.</vt:lpstr>
      <vt:lpstr>Voortplanting:  Deling:                  Uitwisselen van DNA:</vt:lpstr>
      <vt:lpstr>Reducenten</vt:lpstr>
      <vt:lpstr>Grotere kans op overleven: uitwisselen DNA:   Conjugatie afb. 66 blz. 119        Vorming van sporen:</vt:lpstr>
      <vt:lpstr>Voorbeelden van Bacteriën:</vt:lpstr>
      <vt:lpstr>Schadelijk en nuttig.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Ordening: het twee-rijkensysteem Wordt niet meer gehanteerd</dc:title>
  <dc:creator>Ria</dc:creator>
  <cp:lastModifiedBy>Bertus Herman</cp:lastModifiedBy>
  <cp:revision>7</cp:revision>
  <dcterms:created xsi:type="dcterms:W3CDTF">2013-09-30T17:08:01Z</dcterms:created>
  <dcterms:modified xsi:type="dcterms:W3CDTF">2017-05-29T18:09:28Z</dcterms:modified>
</cp:coreProperties>
</file>